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69" r:id="rId5"/>
    <p:sldId id="271" r:id="rId6"/>
    <p:sldId id="270" r:id="rId7"/>
    <p:sldId id="272" r:id="rId8"/>
    <p:sldId id="273" r:id="rId9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1254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diel Aldana" userId="535ec5d21c8c5075" providerId="LiveId" clId="{66CBA39F-D8F3-41B5-BE4B-7C6FCF6A66C1}"/>
    <pc:docChg chg="undo custSel modSld">
      <pc:chgData name="Abdiel Aldana" userId="535ec5d21c8c5075" providerId="LiveId" clId="{66CBA39F-D8F3-41B5-BE4B-7C6FCF6A66C1}" dt="2023-05-17T22:34:37.946" v="17" actId="1076"/>
      <pc:docMkLst>
        <pc:docMk/>
      </pc:docMkLst>
      <pc:sldChg chg="modSp mod">
        <pc:chgData name="Abdiel Aldana" userId="535ec5d21c8c5075" providerId="LiveId" clId="{66CBA39F-D8F3-41B5-BE4B-7C6FCF6A66C1}" dt="2023-05-17T22:33:59.301" v="3" actId="1076"/>
        <pc:sldMkLst>
          <pc:docMk/>
          <pc:sldMk cId="2412299351" sldId="257"/>
        </pc:sldMkLst>
      </pc:sldChg>
      <pc:sldChg chg="modSp mod">
        <pc:chgData name="Abdiel Aldana" userId="535ec5d21c8c5075" providerId="LiveId" clId="{66CBA39F-D8F3-41B5-BE4B-7C6FCF6A66C1}" dt="2023-05-17T22:34:37.946" v="17" actId="1076"/>
        <pc:sldMkLst>
          <pc:docMk/>
          <pc:sldMk cId="3984313326" sldId="268"/>
        </pc:sldMkLst>
      </pc:sldChg>
    </pc:docChg>
  </pc:docChgLst>
  <pc:docChgLst>
    <pc:chgData name="Abdiel Aldana" userId="535ec5d21c8c5075" providerId="LiveId" clId="{BC675ED0-0773-49A4-8C52-FBFFC791056F}"/>
    <pc:docChg chg="modSld">
      <pc:chgData name="Abdiel Aldana" userId="535ec5d21c8c5075" providerId="LiveId" clId="{BC675ED0-0773-49A4-8C52-FBFFC791056F}" dt="2025-05-15T22:35:23.546" v="0" actId="729"/>
      <pc:docMkLst>
        <pc:docMk/>
      </pc:docMkLst>
      <pc:sldChg chg="mod modShow">
        <pc:chgData name="Abdiel Aldana" userId="535ec5d21c8c5075" providerId="LiveId" clId="{BC675ED0-0773-49A4-8C52-FBFFC791056F}" dt="2025-05-15T22:35:23.546" v="0" actId="729"/>
        <pc:sldMkLst>
          <pc:docMk/>
          <pc:sldMk cId="3984313326" sldId="26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B4ED30-3120-A6A6-D4AC-E80B11CC33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D647330-F253-DB87-A885-7B581C472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450A1B-445C-BD95-AEFD-F69374985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07AE5-8D20-4835-B408-3213757BA7ED}" type="datetimeFigureOut">
              <a:rPr lang="es-MX" smtClean="0"/>
              <a:t>15/05/2025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6867B7E-D69C-4CBB-CB08-58E10871E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21894EE-2E00-16C2-3151-07F53D95C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4C4E2-C9E2-46DF-9DDB-80DF75956D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43442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164023-7F39-4B63-C298-5237101DF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5E3791B-4856-98C3-FE61-2A64427898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46733E8-E091-C893-AA59-1ADC16923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07AE5-8D20-4835-B408-3213757BA7ED}" type="datetimeFigureOut">
              <a:rPr lang="es-MX" smtClean="0"/>
              <a:t>15/05/2025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88E7C4B-248F-476E-0C86-349C30C2F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66690BB-1AFD-48C1-88CB-92CCF465C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4C4E2-C9E2-46DF-9DDB-80DF75956D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13923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2BF1F54-33FB-F7A7-20F1-913A558B16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DD7AA31-24EB-8FF2-A680-4E6AC0EEDA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66B70E3-A010-8046-E30A-EAC118C01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07AE5-8D20-4835-B408-3213757BA7ED}" type="datetimeFigureOut">
              <a:rPr lang="es-MX" smtClean="0"/>
              <a:t>15/05/2025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BEE16B8-0A6D-9123-7464-8DA260DA6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CFDC623-1BD5-D0B3-4A46-BF2EF8E71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4C4E2-C9E2-46DF-9DDB-80DF75956D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5958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FAF015-5317-C468-CDF7-E9123EDA0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5DFC59C-CD6A-A5C6-4290-F233E57B35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2067826-B8BD-E71D-97B7-C070447E2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07AE5-8D20-4835-B408-3213757BA7ED}" type="datetimeFigureOut">
              <a:rPr lang="es-MX" smtClean="0"/>
              <a:t>15/05/2025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83EF2F8-4CC0-83AF-551B-088374024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96E7D48-B1B8-0E50-B568-569F58AAA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4C4E2-C9E2-46DF-9DDB-80DF75956D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67129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95DAF4-E40F-916F-BFCC-D3960C43A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176A049-4DFA-D93C-AC95-2A31A041BB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7BCC302-C567-2781-B011-89AC2EC18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07AE5-8D20-4835-B408-3213757BA7ED}" type="datetimeFigureOut">
              <a:rPr lang="es-MX" smtClean="0"/>
              <a:t>15/05/2025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CF5F3D5-DB8D-C090-6A0C-4C33C725C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80D1B96-CFB2-4332-9997-F9F164ADE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4C4E2-C9E2-46DF-9DDB-80DF75956D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61319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A0A1FE-0DD8-0AB2-6820-7919422CF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F65FF39-6D4B-E9AE-69B8-9A8D9243BE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4BFF494-B213-50CC-9344-9BC78743A8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500FFE4-93D3-64B3-30D3-6FDC2CEDC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07AE5-8D20-4835-B408-3213757BA7ED}" type="datetimeFigureOut">
              <a:rPr lang="es-MX" smtClean="0"/>
              <a:t>15/05/2025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5149E16-9895-B067-59E5-0F8A69A7A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67C9354-9244-A20C-13BE-111A8101E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4C4E2-C9E2-46DF-9DDB-80DF75956D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6590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18C104-1648-D7B7-8DDA-BEB87D755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B01F5FD-E86A-1DD4-FA0D-1D374E76BA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7F86DCD-0DFA-9B54-8767-C3A102F44A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3BB3C60-8E26-F9EC-1A40-57E768E6DC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E31D296-583B-DCB5-1BFE-3D6ECCFC7F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31665E5-5274-FA2F-2CCC-050348FAD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07AE5-8D20-4835-B408-3213757BA7ED}" type="datetimeFigureOut">
              <a:rPr lang="es-MX" smtClean="0"/>
              <a:t>15/05/2025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9F373B9-004B-C42D-033A-06CB60346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E169FB8-0B27-2591-FCC1-F3C2ACDA8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4C4E2-C9E2-46DF-9DDB-80DF75956D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74708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5E7DB4-130D-DECF-DDAF-77FA6F57E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9BEAAC0-A05F-468E-1948-EDAF38FBA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07AE5-8D20-4835-B408-3213757BA7ED}" type="datetimeFigureOut">
              <a:rPr lang="es-MX" smtClean="0"/>
              <a:t>15/05/2025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F69ED38-C7DD-FFC4-1BD8-2027A4B26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E3D08F4-1098-FBF8-689C-032B74B8E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4C4E2-C9E2-46DF-9DDB-80DF75956D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89545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97C9611-3608-1194-2196-DA8948F51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07AE5-8D20-4835-B408-3213757BA7ED}" type="datetimeFigureOut">
              <a:rPr lang="es-MX" smtClean="0"/>
              <a:t>15/05/2025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A67BA12-037E-8C4F-802D-0735CDB22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38A981E-A951-2D45-071B-98D67D42B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4C4E2-C9E2-46DF-9DDB-80DF75956D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9924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545D04-C118-9D62-4561-87238883B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19772C5-8017-89A2-5327-CC9A25AE7B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9212A5A-6D19-D33F-5CF2-DFE6C22709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A6D6D56-6920-0112-6187-D1ABA4C57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07AE5-8D20-4835-B408-3213757BA7ED}" type="datetimeFigureOut">
              <a:rPr lang="es-MX" smtClean="0"/>
              <a:t>15/05/2025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EDD29A2-B98D-AD67-2998-A82F8C5BA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4059645-46EC-D46D-BB0C-EF9E1C580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4C4E2-C9E2-46DF-9DDB-80DF75956D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32149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8A5274-19C9-CF01-46F3-4B1E68E94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3E5D960-4D5A-1440-2415-B3E01DF33A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A720427-0DC3-50FB-2EA5-F07239A39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88E10B0-B6D3-0163-4E94-60FE85B87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07AE5-8D20-4835-B408-3213757BA7ED}" type="datetimeFigureOut">
              <a:rPr lang="es-MX" smtClean="0"/>
              <a:t>15/05/2025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A608BD6-AC65-5A28-0C36-1733A4AD7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BDA8F38-4DA5-AA83-7C50-45D706A96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4C4E2-C9E2-46DF-9DDB-80DF75956D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00888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59143EF-B451-1897-907D-5110AC3A1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8C95E72-A45C-07F6-D8D6-CFF8D066AE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9A15767-798B-A748-B74F-FDEF059B4E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907AE5-8D20-4835-B408-3213757BA7ED}" type="datetimeFigureOut">
              <a:rPr lang="es-MX" smtClean="0"/>
              <a:t>15/05/2025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532A114-E710-4D3F-17B1-1BC7455273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AE6D6DC-9AE8-271B-B0A9-80A3EEB28D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74C4E2-C9E2-46DF-9DDB-80DF75956D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47753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F45B39A3-A115-9F18-61C2-9EEE3ED5AA4E}"/>
              </a:ext>
            </a:extLst>
          </p:cNvPr>
          <p:cNvSpPr txBox="1"/>
          <p:nvPr/>
        </p:nvSpPr>
        <p:spPr>
          <a:xfrm>
            <a:off x="1673902" y="2705725"/>
            <a:ext cx="884419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800" b="1" dirty="0">
                <a:solidFill>
                  <a:srgbClr val="0070C0"/>
                </a:solidFill>
              </a:rPr>
              <a:t>Mercado</a:t>
            </a:r>
          </a:p>
        </p:txBody>
      </p:sp>
    </p:spTree>
    <p:extLst>
      <p:ext uri="{BB962C8B-B14F-4D97-AF65-F5344CB8AC3E}">
        <p14:creationId xmlns:p14="http://schemas.microsoft.com/office/powerpoint/2010/main" val="296731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ipse 2">
            <a:extLst>
              <a:ext uri="{FF2B5EF4-FFF2-40B4-BE49-F238E27FC236}">
                <a16:creationId xmlns:a16="http://schemas.microsoft.com/office/drawing/2014/main" id="{7AB013A1-7ABB-54F9-2774-881D22E409C9}"/>
              </a:ext>
            </a:extLst>
          </p:cNvPr>
          <p:cNvSpPr/>
          <p:nvPr/>
        </p:nvSpPr>
        <p:spPr>
          <a:xfrm>
            <a:off x="11152682" y="179882"/>
            <a:ext cx="869429" cy="8694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0CDC1882-7AAA-E616-8C31-D70DB1BD7CA9}"/>
              </a:ext>
            </a:extLst>
          </p:cNvPr>
          <p:cNvSpPr/>
          <p:nvPr/>
        </p:nvSpPr>
        <p:spPr>
          <a:xfrm>
            <a:off x="10253273" y="217438"/>
            <a:ext cx="419723" cy="4197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85DA6676-783A-91F1-CA40-9EF5175BB81E}"/>
              </a:ext>
            </a:extLst>
          </p:cNvPr>
          <p:cNvSpPr/>
          <p:nvPr/>
        </p:nvSpPr>
        <p:spPr>
          <a:xfrm>
            <a:off x="10909092" y="1049311"/>
            <a:ext cx="228599" cy="2285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9B4C80D-C4D9-E17D-E148-C1E19C23E99A}"/>
              </a:ext>
            </a:extLst>
          </p:cNvPr>
          <p:cNvSpPr txBox="1"/>
          <p:nvPr/>
        </p:nvSpPr>
        <p:spPr>
          <a:xfrm>
            <a:off x="1540863" y="2164865"/>
            <a:ext cx="9110273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5400" dirty="0"/>
              <a:t>Un </a:t>
            </a:r>
            <a:r>
              <a:rPr lang="es-MX" sz="5400" b="1" dirty="0">
                <a:solidFill>
                  <a:schemeClr val="accent1"/>
                </a:solidFill>
              </a:rPr>
              <a:t>mercado</a:t>
            </a:r>
            <a:r>
              <a:rPr lang="es-MX" sz="5400" dirty="0"/>
              <a:t> está conformado por los consumidores reales y potenciales de un producto o servicio.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0DBED34-EEB5-637F-8494-9816705B5314}"/>
              </a:ext>
            </a:extLst>
          </p:cNvPr>
          <p:cNvSpPr txBox="1"/>
          <p:nvPr/>
        </p:nvSpPr>
        <p:spPr>
          <a:xfrm>
            <a:off x="404735" y="344774"/>
            <a:ext cx="18604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600" dirty="0">
                <a:solidFill>
                  <a:srgbClr val="0070C0"/>
                </a:solidFill>
              </a:rPr>
              <a:t>Mercado</a:t>
            </a:r>
          </a:p>
        </p:txBody>
      </p:sp>
    </p:spTree>
    <p:extLst>
      <p:ext uri="{BB962C8B-B14F-4D97-AF65-F5344CB8AC3E}">
        <p14:creationId xmlns:p14="http://schemas.microsoft.com/office/powerpoint/2010/main" val="2412299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ipse 2">
            <a:extLst>
              <a:ext uri="{FF2B5EF4-FFF2-40B4-BE49-F238E27FC236}">
                <a16:creationId xmlns:a16="http://schemas.microsoft.com/office/drawing/2014/main" id="{7AB013A1-7ABB-54F9-2774-881D22E409C9}"/>
              </a:ext>
            </a:extLst>
          </p:cNvPr>
          <p:cNvSpPr/>
          <p:nvPr/>
        </p:nvSpPr>
        <p:spPr>
          <a:xfrm>
            <a:off x="11282596" y="120482"/>
            <a:ext cx="869429" cy="8694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0CDC1882-7AAA-E616-8C31-D70DB1BD7CA9}"/>
              </a:ext>
            </a:extLst>
          </p:cNvPr>
          <p:cNvSpPr/>
          <p:nvPr/>
        </p:nvSpPr>
        <p:spPr>
          <a:xfrm>
            <a:off x="9856458" y="164392"/>
            <a:ext cx="419723" cy="4197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85DA6676-783A-91F1-CA40-9EF5175BB81E}"/>
              </a:ext>
            </a:extLst>
          </p:cNvPr>
          <p:cNvSpPr/>
          <p:nvPr/>
        </p:nvSpPr>
        <p:spPr>
          <a:xfrm>
            <a:off x="10871157" y="179882"/>
            <a:ext cx="228599" cy="2285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9B4C80D-C4D9-E17D-E148-C1E19C23E99A}"/>
              </a:ext>
            </a:extLst>
          </p:cNvPr>
          <p:cNvSpPr txBox="1"/>
          <p:nvPr/>
        </p:nvSpPr>
        <p:spPr>
          <a:xfrm>
            <a:off x="474688" y="1127136"/>
            <a:ext cx="11242623" cy="5386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4000" b="1" dirty="0"/>
              <a:t>Para completar esta definición faltan tres elementos:</a:t>
            </a:r>
          </a:p>
          <a:p>
            <a:pPr algn="just"/>
            <a:endParaRPr lang="es-MX" sz="4000" b="1" dirty="0"/>
          </a:p>
          <a:p>
            <a:pPr algn="just"/>
            <a:r>
              <a:rPr lang="es-MX" sz="3200" b="1" dirty="0"/>
              <a:t>1- Uno o varios individuos con necesidades y deseos por satisfacer.</a:t>
            </a:r>
          </a:p>
          <a:p>
            <a:pPr algn="just"/>
            <a:endParaRPr lang="es-MX" sz="3200" b="1" dirty="0"/>
          </a:p>
          <a:p>
            <a:pPr algn="just"/>
            <a:r>
              <a:rPr lang="es-MX" sz="3200" b="1" dirty="0"/>
              <a:t>2- Un producto que pueda satisfacer esas necesidades. </a:t>
            </a:r>
          </a:p>
          <a:p>
            <a:pPr algn="just"/>
            <a:endParaRPr lang="es-MX" sz="3200" b="1" dirty="0"/>
          </a:p>
          <a:p>
            <a:pPr algn="just"/>
            <a:r>
              <a:rPr lang="es-MX" sz="3200" b="1" dirty="0"/>
              <a:t>3- Personas que ponen los productos a disposición de los individuos con necesidades a cambio de una remuneración.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0DBED34-EEB5-637F-8494-9816705B5314}"/>
              </a:ext>
            </a:extLst>
          </p:cNvPr>
          <p:cNvSpPr txBox="1"/>
          <p:nvPr/>
        </p:nvSpPr>
        <p:spPr>
          <a:xfrm>
            <a:off x="404735" y="344774"/>
            <a:ext cx="18604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600" dirty="0">
                <a:solidFill>
                  <a:srgbClr val="0070C0"/>
                </a:solidFill>
              </a:rPr>
              <a:t>Mercado</a:t>
            </a:r>
          </a:p>
        </p:txBody>
      </p:sp>
    </p:spTree>
    <p:extLst>
      <p:ext uri="{BB962C8B-B14F-4D97-AF65-F5344CB8AC3E}">
        <p14:creationId xmlns:p14="http://schemas.microsoft.com/office/powerpoint/2010/main" val="3984313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ipse 2">
            <a:extLst>
              <a:ext uri="{FF2B5EF4-FFF2-40B4-BE49-F238E27FC236}">
                <a16:creationId xmlns:a16="http://schemas.microsoft.com/office/drawing/2014/main" id="{7AB013A1-7ABB-54F9-2774-881D22E409C9}"/>
              </a:ext>
            </a:extLst>
          </p:cNvPr>
          <p:cNvSpPr/>
          <p:nvPr/>
        </p:nvSpPr>
        <p:spPr>
          <a:xfrm>
            <a:off x="11152682" y="179882"/>
            <a:ext cx="869429" cy="8694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0CDC1882-7AAA-E616-8C31-D70DB1BD7CA9}"/>
              </a:ext>
            </a:extLst>
          </p:cNvPr>
          <p:cNvSpPr/>
          <p:nvPr/>
        </p:nvSpPr>
        <p:spPr>
          <a:xfrm>
            <a:off x="10253273" y="217438"/>
            <a:ext cx="419723" cy="4197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85DA6676-783A-91F1-CA40-9EF5175BB81E}"/>
              </a:ext>
            </a:extLst>
          </p:cNvPr>
          <p:cNvSpPr/>
          <p:nvPr/>
        </p:nvSpPr>
        <p:spPr>
          <a:xfrm>
            <a:off x="10909092" y="1049311"/>
            <a:ext cx="228599" cy="2285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9B4C80D-C4D9-E17D-E148-C1E19C23E99A}"/>
              </a:ext>
            </a:extLst>
          </p:cNvPr>
          <p:cNvSpPr txBox="1"/>
          <p:nvPr/>
        </p:nvSpPr>
        <p:spPr>
          <a:xfrm>
            <a:off x="474688" y="1869305"/>
            <a:ext cx="11242623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4000" b="1" dirty="0">
                <a:solidFill>
                  <a:schemeClr val="accent1"/>
                </a:solidFill>
              </a:rPr>
              <a:t>La segmentación de mercados </a:t>
            </a:r>
            <a:r>
              <a:rPr lang="es-MX" sz="4000" dirty="0"/>
              <a:t>es un proceso mediante el cual se identifica o se toma a un grupo de compradores homogéneos, es decir, se divide el mercado en varios submercados o segmentos de acuerdo a los diferentes deseos de compra y requerimientos de los consumidores.</a:t>
            </a:r>
            <a:endParaRPr lang="es-MX" sz="3200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0DBED34-EEB5-637F-8494-9816705B5314}"/>
              </a:ext>
            </a:extLst>
          </p:cNvPr>
          <p:cNvSpPr txBox="1"/>
          <p:nvPr/>
        </p:nvSpPr>
        <p:spPr>
          <a:xfrm>
            <a:off x="404735" y="344774"/>
            <a:ext cx="18604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600" dirty="0">
                <a:solidFill>
                  <a:srgbClr val="0070C0"/>
                </a:solidFill>
              </a:rPr>
              <a:t>Mercado</a:t>
            </a:r>
          </a:p>
        </p:txBody>
      </p:sp>
    </p:spTree>
    <p:extLst>
      <p:ext uri="{BB962C8B-B14F-4D97-AF65-F5344CB8AC3E}">
        <p14:creationId xmlns:p14="http://schemas.microsoft.com/office/powerpoint/2010/main" val="2733890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F45B39A3-A115-9F18-61C2-9EEE3ED5AA4E}"/>
              </a:ext>
            </a:extLst>
          </p:cNvPr>
          <p:cNvSpPr txBox="1"/>
          <p:nvPr/>
        </p:nvSpPr>
        <p:spPr>
          <a:xfrm>
            <a:off x="1673902" y="1351508"/>
            <a:ext cx="884419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800" b="1" dirty="0">
                <a:solidFill>
                  <a:srgbClr val="0070C0"/>
                </a:solidFill>
              </a:rPr>
              <a:t>Estrategias de segmentación del mercado</a:t>
            </a:r>
          </a:p>
        </p:txBody>
      </p:sp>
    </p:spTree>
    <p:extLst>
      <p:ext uri="{BB962C8B-B14F-4D97-AF65-F5344CB8AC3E}">
        <p14:creationId xmlns:p14="http://schemas.microsoft.com/office/powerpoint/2010/main" val="1392715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ipse 2">
            <a:extLst>
              <a:ext uri="{FF2B5EF4-FFF2-40B4-BE49-F238E27FC236}">
                <a16:creationId xmlns:a16="http://schemas.microsoft.com/office/drawing/2014/main" id="{7AB013A1-7ABB-54F9-2774-881D22E409C9}"/>
              </a:ext>
            </a:extLst>
          </p:cNvPr>
          <p:cNvSpPr/>
          <p:nvPr/>
        </p:nvSpPr>
        <p:spPr>
          <a:xfrm>
            <a:off x="11152682" y="179882"/>
            <a:ext cx="869429" cy="8694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0CDC1882-7AAA-E616-8C31-D70DB1BD7CA9}"/>
              </a:ext>
            </a:extLst>
          </p:cNvPr>
          <p:cNvSpPr/>
          <p:nvPr/>
        </p:nvSpPr>
        <p:spPr>
          <a:xfrm>
            <a:off x="10253273" y="217438"/>
            <a:ext cx="419723" cy="4197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85DA6676-783A-91F1-CA40-9EF5175BB81E}"/>
              </a:ext>
            </a:extLst>
          </p:cNvPr>
          <p:cNvSpPr/>
          <p:nvPr/>
        </p:nvSpPr>
        <p:spPr>
          <a:xfrm>
            <a:off x="10909092" y="1049311"/>
            <a:ext cx="228599" cy="2285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9B4C80D-C4D9-E17D-E148-C1E19C23E99A}"/>
              </a:ext>
            </a:extLst>
          </p:cNvPr>
          <p:cNvSpPr txBox="1"/>
          <p:nvPr/>
        </p:nvSpPr>
        <p:spPr>
          <a:xfrm>
            <a:off x="474688" y="1414022"/>
            <a:ext cx="11242623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4000" b="1" dirty="0">
                <a:solidFill>
                  <a:schemeClr val="accent1"/>
                </a:solidFill>
              </a:rPr>
              <a:t>Mercadotecnia indiferenciada.</a:t>
            </a:r>
          </a:p>
          <a:p>
            <a:pPr algn="just"/>
            <a:r>
              <a:rPr lang="es-MX" sz="4000" dirty="0"/>
              <a:t>La empresa no dirige sus esfuerzos hacia un solo segmento del mercado y tampoco reconoce a los diferentes segmentos, sino que a todos los considera como un solo grupo con necesidades similares, y diseña un programa de mercadotecnia para un gran número de compradores, auxiliándose de medios publicitarios</a:t>
            </a:r>
            <a:endParaRPr lang="es-MX" sz="3200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0DBED34-EEB5-637F-8494-9816705B5314}"/>
              </a:ext>
            </a:extLst>
          </p:cNvPr>
          <p:cNvSpPr txBox="1"/>
          <p:nvPr/>
        </p:nvSpPr>
        <p:spPr>
          <a:xfrm>
            <a:off x="404735" y="344774"/>
            <a:ext cx="18604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600" dirty="0">
                <a:solidFill>
                  <a:srgbClr val="0070C0"/>
                </a:solidFill>
              </a:rPr>
              <a:t>Mercado</a:t>
            </a:r>
          </a:p>
        </p:txBody>
      </p:sp>
    </p:spTree>
    <p:extLst>
      <p:ext uri="{BB962C8B-B14F-4D97-AF65-F5344CB8AC3E}">
        <p14:creationId xmlns:p14="http://schemas.microsoft.com/office/powerpoint/2010/main" val="3823462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ipse 2">
            <a:extLst>
              <a:ext uri="{FF2B5EF4-FFF2-40B4-BE49-F238E27FC236}">
                <a16:creationId xmlns:a16="http://schemas.microsoft.com/office/drawing/2014/main" id="{7AB013A1-7ABB-54F9-2774-881D22E409C9}"/>
              </a:ext>
            </a:extLst>
          </p:cNvPr>
          <p:cNvSpPr/>
          <p:nvPr/>
        </p:nvSpPr>
        <p:spPr>
          <a:xfrm>
            <a:off x="11152682" y="179882"/>
            <a:ext cx="869429" cy="8694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0CDC1882-7AAA-E616-8C31-D70DB1BD7CA9}"/>
              </a:ext>
            </a:extLst>
          </p:cNvPr>
          <p:cNvSpPr/>
          <p:nvPr/>
        </p:nvSpPr>
        <p:spPr>
          <a:xfrm>
            <a:off x="10253273" y="217438"/>
            <a:ext cx="419723" cy="4197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85DA6676-783A-91F1-CA40-9EF5175BB81E}"/>
              </a:ext>
            </a:extLst>
          </p:cNvPr>
          <p:cNvSpPr/>
          <p:nvPr/>
        </p:nvSpPr>
        <p:spPr>
          <a:xfrm>
            <a:off x="10909092" y="1049311"/>
            <a:ext cx="228599" cy="2285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9B4C80D-C4D9-E17D-E148-C1E19C23E99A}"/>
              </a:ext>
            </a:extLst>
          </p:cNvPr>
          <p:cNvSpPr txBox="1"/>
          <p:nvPr/>
        </p:nvSpPr>
        <p:spPr>
          <a:xfrm>
            <a:off x="474688" y="1282330"/>
            <a:ext cx="11242623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4000" b="1" dirty="0">
                <a:solidFill>
                  <a:schemeClr val="accent1"/>
                </a:solidFill>
              </a:rPr>
              <a:t>Mercadotecnia diferenciada.</a:t>
            </a:r>
          </a:p>
          <a:p>
            <a:pPr algn="just"/>
            <a:r>
              <a:rPr lang="es-MX" sz="4000" dirty="0"/>
              <a:t>Método que se caracteriza por tratar a cada consumidor como si fuera la única persona en el mercado, la empresa pasa por dos o más segmentos y diseña programas por separado para cada uno de ellos. Se obtienen mayores ventas y se incrementan con una línea diversificada de productos que se venden a través de diferentes canales. </a:t>
            </a:r>
            <a:endParaRPr lang="es-MX" sz="3200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0DBED34-EEB5-637F-8494-9816705B5314}"/>
              </a:ext>
            </a:extLst>
          </p:cNvPr>
          <p:cNvSpPr txBox="1"/>
          <p:nvPr/>
        </p:nvSpPr>
        <p:spPr>
          <a:xfrm>
            <a:off x="404735" y="344774"/>
            <a:ext cx="18604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600" dirty="0">
                <a:solidFill>
                  <a:srgbClr val="0070C0"/>
                </a:solidFill>
              </a:rPr>
              <a:t>Mercado</a:t>
            </a:r>
          </a:p>
        </p:txBody>
      </p:sp>
    </p:spTree>
    <p:extLst>
      <p:ext uri="{BB962C8B-B14F-4D97-AF65-F5344CB8AC3E}">
        <p14:creationId xmlns:p14="http://schemas.microsoft.com/office/powerpoint/2010/main" val="1524677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ipse 2">
            <a:extLst>
              <a:ext uri="{FF2B5EF4-FFF2-40B4-BE49-F238E27FC236}">
                <a16:creationId xmlns:a16="http://schemas.microsoft.com/office/drawing/2014/main" id="{7AB013A1-7ABB-54F9-2774-881D22E409C9}"/>
              </a:ext>
            </a:extLst>
          </p:cNvPr>
          <p:cNvSpPr/>
          <p:nvPr/>
        </p:nvSpPr>
        <p:spPr>
          <a:xfrm>
            <a:off x="11152682" y="179882"/>
            <a:ext cx="869429" cy="8694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0CDC1882-7AAA-E616-8C31-D70DB1BD7CA9}"/>
              </a:ext>
            </a:extLst>
          </p:cNvPr>
          <p:cNvSpPr/>
          <p:nvPr/>
        </p:nvSpPr>
        <p:spPr>
          <a:xfrm>
            <a:off x="10253273" y="217438"/>
            <a:ext cx="419723" cy="4197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85DA6676-783A-91F1-CA40-9EF5175BB81E}"/>
              </a:ext>
            </a:extLst>
          </p:cNvPr>
          <p:cNvSpPr/>
          <p:nvPr/>
        </p:nvSpPr>
        <p:spPr>
          <a:xfrm>
            <a:off x="10909092" y="1049311"/>
            <a:ext cx="228599" cy="2285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9B4C80D-C4D9-E17D-E148-C1E19C23E99A}"/>
              </a:ext>
            </a:extLst>
          </p:cNvPr>
          <p:cNvSpPr txBox="1"/>
          <p:nvPr/>
        </p:nvSpPr>
        <p:spPr>
          <a:xfrm>
            <a:off x="474688" y="1843950"/>
            <a:ext cx="11242623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4000" b="1" dirty="0">
                <a:solidFill>
                  <a:schemeClr val="accent1"/>
                </a:solidFill>
              </a:rPr>
              <a:t>Mercadotecnia concentrada.</a:t>
            </a:r>
          </a:p>
          <a:p>
            <a:pPr algn="just"/>
            <a:r>
              <a:rPr lang="es-MX" sz="4000" dirty="0"/>
              <a:t>Método que trata de obtener una buena posición de mercado en pocas áreas, es decir, busca una mayor porción en un mercado; en vez de buscar menor porción en un mercado grande.</a:t>
            </a:r>
            <a:endParaRPr lang="es-MX" sz="3200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0DBED34-EEB5-637F-8494-9816705B5314}"/>
              </a:ext>
            </a:extLst>
          </p:cNvPr>
          <p:cNvSpPr txBox="1"/>
          <p:nvPr/>
        </p:nvSpPr>
        <p:spPr>
          <a:xfrm>
            <a:off x="404735" y="344774"/>
            <a:ext cx="18604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600" dirty="0">
                <a:solidFill>
                  <a:srgbClr val="0070C0"/>
                </a:solidFill>
              </a:rPr>
              <a:t>Mercado</a:t>
            </a:r>
          </a:p>
        </p:txBody>
      </p:sp>
    </p:spTree>
    <p:extLst>
      <p:ext uri="{BB962C8B-B14F-4D97-AF65-F5344CB8AC3E}">
        <p14:creationId xmlns:p14="http://schemas.microsoft.com/office/powerpoint/2010/main" val="8019587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280</Words>
  <Application>Microsoft Office PowerPoint</Application>
  <PresentationFormat>Panorámica</PresentationFormat>
  <Paragraphs>23</Paragraphs>
  <Slides>8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Abdiel Aldana</dc:creator>
  <cp:lastModifiedBy>Abdiel Aldana</cp:lastModifiedBy>
  <cp:revision>2</cp:revision>
  <dcterms:created xsi:type="dcterms:W3CDTF">2023-01-18T22:37:13Z</dcterms:created>
  <dcterms:modified xsi:type="dcterms:W3CDTF">2025-05-15T22:35:28Z</dcterms:modified>
</cp:coreProperties>
</file>